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Roboto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Roboto-boldItalic.fntdata"/><Relationship Id="rId9" Type="http://schemas.openxmlformats.org/officeDocument/2006/relationships/font" Target="fonts/Robo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Roboto-regular.fntdata"/><Relationship Id="rId8" Type="http://schemas.openxmlformats.org/officeDocument/2006/relationships/font" Target="fonts/Roboto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Google Shape;76;p11"/>
          <p:cNvSpPr txBox="1"/>
          <p:nvPr>
            <p:ph hasCustomPrompt="1"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Google Shape;78;p1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Google Shape;26;p3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Google Shape;35;p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5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2" name="Google Shape;42;p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8" name="Google Shape;48;p7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Google Shape;57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Google Shape;58;p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1" name="Google Shape;6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" name="Google Shape;62;p9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3" name="Google Shape;63;p9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4" name="Google Shape;6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8" name="Google Shape;68;p1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geometr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NATURALIZATION PROCESS</a:t>
            </a:r>
            <a:endParaRPr b="1"/>
          </a:p>
        </p:txBody>
      </p:sp>
      <p:sp>
        <p:nvSpPr>
          <p:cNvPr id="86" name="Google Shape;86;p13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Times New Roman"/>
              <a:buChar char="▪"/>
            </a:pPr>
            <a:r>
              <a:rPr lang="en" sz="2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 18 years old</a:t>
            </a:r>
            <a:endParaRPr sz="21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Times New Roman"/>
              <a:buChar char="▪"/>
            </a:pPr>
            <a:r>
              <a:rPr lang="en" sz="2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Have already been granted legal permanent residency</a:t>
            </a:r>
            <a:endParaRPr sz="21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Times New Roman"/>
              <a:buChar char="▪"/>
            </a:pPr>
            <a:r>
              <a:rPr lang="en" sz="2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Have continuous residency in the U.S. for five years </a:t>
            </a:r>
            <a:endParaRPr sz="21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Times New Roman"/>
              <a:buChar char="▪"/>
            </a:pPr>
            <a:r>
              <a:rPr lang="en" sz="2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 of good moral character</a:t>
            </a:r>
            <a:endParaRPr sz="21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Times New Roman"/>
              <a:buChar char="▪"/>
            </a:pPr>
            <a:r>
              <a:rPr lang="en" sz="2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 able to speak and read basic English </a:t>
            </a:r>
            <a:endParaRPr sz="21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Times New Roman"/>
              <a:buChar char="▪"/>
            </a:pPr>
            <a:r>
              <a:rPr lang="en" sz="2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Demonstrate knowledge of U.S. history and government by passing an exam</a:t>
            </a:r>
            <a:endParaRPr sz="21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Times New Roman"/>
              <a:buChar char="▪"/>
            </a:pPr>
            <a:r>
              <a:rPr lang="en" sz="2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 faithful to the principles of the U.S. Constitution</a:t>
            </a:r>
            <a:endParaRPr sz="21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Times New Roman"/>
              <a:buChar char="▪"/>
            </a:pPr>
            <a:r>
              <a:rPr lang="en" sz="2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Have a favorable disposition toward the U.S.</a:t>
            </a:r>
            <a:endParaRPr sz="21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6195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Times New Roman"/>
              <a:buChar char="▪"/>
            </a:pPr>
            <a:r>
              <a:rPr lang="en" sz="2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Take the Oath of Allegiance</a:t>
            </a:r>
            <a:endParaRPr sz="2700"/>
          </a:p>
        </p:txBody>
      </p:sp>
      <p:pic>
        <p:nvPicPr>
          <p:cNvPr id="87" name="Google Shape;8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11050" y="4780249"/>
            <a:ext cx="699168" cy="269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